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18"/>
  </p:notesMasterIdLst>
  <p:sldIdLst>
    <p:sldId id="454" r:id="rId2"/>
    <p:sldId id="398" r:id="rId3"/>
    <p:sldId id="455" r:id="rId4"/>
    <p:sldId id="284" r:id="rId5"/>
    <p:sldId id="286" r:id="rId6"/>
    <p:sldId id="456" r:id="rId7"/>
    <p:sldId id="459" r:id="rId8"/>
    <p:sldId id="458" r:id="rId9"/>
    <p:sldId id="457" r:id="rId10"/>
    <p:sldId id="391" r:id="rId11"/>
    <p:sldId id="392" r:id="rId12"/>
    <p:sldId id="422" r:id="rId13"/>
    <p:sldId id="452" r:id="rId14"/>
    <p:sldId id="396" r:id="rId15"/>
    <p:sldId id="415" r:id="rId16"/>
    <p:sldId id="460" r:id="rId17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hattab, Sherif" initials="KS" lastIdx="1" clrIdx="0">
    <p:extLst>
      <p:ext uri="{19B8F6BF-5375-455C-9EA6-DF929625EA0E}">
        <p15:presenceInfo xmlns:p15="http://schemas.microsoft.com/office/powerpoint/2012/main" userId="S::ksm73@pitt.edu::c83b1e15-36f3-4f46-aceb-05aac24c545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14F9D"/>
    <a:srgbClr val="003399"/>
    <a:srgbClr val="0024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774C9D-C5B7-4C0D-8E0C-FF07CE77C4A4}" v="8" dt="2022-01-11T13:16:08.3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96" autoAdjust="0"/>
    <p:restoredTop sz="96327" autoAdjust="0"/>
  </p:normalViewPr>
  <p:slideViewPr>
    <p:cSldViewPr snapToGrid="0">
      <p:cViewPr varScale="1">
        <p:scale>
          <a:sx n="112" d="100"/>
          <a:sy n="112" d="100"/>
        </p:scale>
        <p:origin x="1304" y="2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2826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46774C9D-C5B7-4C0D-8E0C-FF07CE77C4A4}"/>
    <pc:docChg chg="custSel modSld">
      <pc:chgData name="Khattab, Sherif" userId="c83b1e15-36f3-4f46-aceb-05aac24c545e" providerId="ADAL" clId="{46774C9D-C5B7-4C0D-8E0C-FF07CE77C4A4}" dt="2022-01-11T13:16:08.324" v="7" actId="20577"/>
      <pc:docMkLst>
        <pc:docMk/>
      </pc:docMkLst>
      <pc:sldChg chg="modSp mod">
        <pc:chgData name="Khattab, Sherif" userId="c83b1e15-36f3-4f46-aceb-05aac24c545e" providerId="ADAL" clId="{46774C9D-C5B7-4C0D-8E0C-FF07CE77C4A4}" dt="2022-01-11T13:16:08.324" v="7" actId="20577"/>
        <pc:sldMkLst>
          <pc:docMk/>
          <pc:sldMk cId="3245040657" sldId="455"/>
        </pc:sldMkLst>
        <pc:spChg chg="mod">
          <ac:chgData name="Khattab, Sherif" userId="c83b1e15-36f3-4f46-aceb-05aac24c545e" providerId="ADAL" clId="{46774C9D-C5B7-4C0D-8E0C-FF07CE77C4A4}" dt="2022-01-11T13:16:08.324" v="7" actId="20577"/>
          <ac:spMkLst>
            <pc:docMk/>
            <pc:sldMk cId="3245040657" sldId="455"/>
            <ac:spMk id="4099" creationId="{00000000-0000-0000-0000-000000000000}"/>
          </ac:spMkLst>
        </pc:spChg>
      </pc:sldChg>
    </pc:docChg>
  </pc:docChgLst>
</pc:chgInfo>
</file>

<file path=ppt/media/image1.png>
</file>

<file path=ppt/media/image2.jpeg>
</file>

<file path=ppt/media/image3.png>
</file>

<file path=ppt/media/image4.jpe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175834A7-80A0-4543-A6D4-AEB0D4E82A80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3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2531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2532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0256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472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21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938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Spring 2019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771645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3256718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40480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423753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113902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3592987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5192199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0905556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12007" y="6117737"/>
            <a:ext cx="9842610" cy="895961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6730694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722969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14F9D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Spring 2019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3150078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3742655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2014930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6049266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06025" y="1945916"/>
            <a:ext cx="9254574" cy="4815793"/>
          </a:xfrm>
        </p:spPr>
        <p:txBody>
          <a:bodyPr/>
          <a:lstStyle>
            <a:lvl2pPr marL="818954" indent="-314982">
              <a:buFont typeface="Arial" panose="020B0604020202020204" pitchFamily="34" charset="0"/>
              <a:buChar char="−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9524448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39117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71462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4EA21D-08FA-4B20-A909-77DC443E8FB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Spring 2019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376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263" y="-22225"/>
            <a:ext cx="10080625" cy="1238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143000"/>
            <a:ext cx="4443412" cy="5922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9050" y="1143000"/>
            <a:ext cx="4445000" cy="5922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C2BEF8-A553-48C6-93E0-9C8A3F11F74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Spring 2019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3041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E0E16C-10EA-4868-85C0-9851296F36DD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9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Spring 2019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6619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828478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043" y="167993"/>
            <a:ext cx="9072563" cy="1539934"/>
          </a:xfrm>
        </p:spPr>
        <p:txBody>
          <a:bodyPr/>
          <a:lstStyle>
            <a:lvl1pPr>
              <a:defRPr sz="4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700043" y="1889919"/>
            <a:ext cx="9072563" cy="4989036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756047" y="7157193"/>
            <a:ext cx="8876550" cy="40248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787621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4112806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641748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 dirty="0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Spring 2019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719" r:id="rId18"/>
    <p:sldLayoutId id="2147483720" r:id="rId19"/>
    <p:sldLayoutId id="2147483721" r:id="rId20"/>
    <p:sldLayoutId id="2147483722" r:id="rId21"/>
    <p:sldLayoutId id="2147483723" r:id="rId22"/>
    <p:sldLayoutId id="2147483724" r:id="rId23"/>
    <p:sldLayoutId id="2147483693" r:id="rId24"/>
    <p:sldLayoutId id="2147483725" r:id="rId25"/>
    <p:sldLayoutId id="2147483726" r:id="rId26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CS </a:t>
            </a: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 dirty="0"/>
              <a:t>Spring 2022</a:t>
            </a:r>
          </a:p>
          <a:p>
            <a:pPr eaLnBrk="1">
              <a:lnSpc>
                <a:spcPct val="92000"/>
              </a:lnSpc>
            </a:pPr>
            <a:r>
              <a:rPr lang="en-GB" altLang="en-US" sz="4000" dirty="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 dirty="0">
                <a:solidFill>
                  <a:schemeClr val="tx1"/>
                </a:solidFill>
              </a:rPr>
              <a:t>(Some slides are from </a:t>
            </a:r>
            <a:r>
              <a:rPr lang="en-US" altLang="en-US" b="1" dirty="0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dirty="0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 dirty="0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Operating System?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</a:rPr>
              <a:t>program</a:t>
            </a:r>
            <a:r>
              <a:rPr lang="en-US" dirty="0"/>
              <a:t> that acts as an </a:t>
            </a:r>
            <a:r>
              <a:rPr lang="en-US" dirty="0">
                <a:solidFill>
                  <a:srgbClr val="FF0000"/>
                </a:solidFill>
              </a:rPr>
              <a:t>intermediary</a:t>
            </a:r>
            <a:r>
              <a:rPr lang="en-US" dirty="0"/>
              <a:t> between a user of a computer and the computer hardware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100" y="1900278"/>
            <a:ext cx="6775450" cy="5397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48A95F-131D-164A-A8E6-76886C6ADD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10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952070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an OS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Manages</a:t>
            </a:r>
            <a:r>
              <a:rPr lang="en-US" dirty="0"/>
              <a:t> (controls and arbitrates) resources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Processors, Memory, Input/output devices, Communication devices, Storage, Software applications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</a:rPr>
              <a:t>Conflicting</a:t>
            </a:r>
            <a:r>
              <a:rPr lang="en-US" dirty="0"/>
              <a:t> goals: </a:t>
            </a:r>
          </a:p>
          <a:p>
            <a:pPr marL="1257300" lvl="2" indent="-457200">
              <a:buFont typeface="Arial" panose="020B0604020202020204" pitchFamily="34" charset="0"/>
              <a:buChar char="•"/>
            </a:pPr>
            <a:r>
              <a:rPr lang="en-US" dirty="0"/>
              <a:t>Performance </a:t>
            </a:r>
            <a:r>
              <a:rPr lang="en-US" i="1" dirty="0"/>
              <a:t>vs.</a:t>
            </a:r>
            <a:r>
              <a:rPr lang="en-US" dirty="0"/>
              <a:t> utilization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Provides </a:t>
            </a:r>
            <a:r>
              <a:rPr lang="en-US" altLang="en-US" dirty="0">
                <a:solidFill>
                  <a:srgbClr val="FF0000"/>
                </a:solidFill>
              </a:rPr>
              <a:t>abstractions</a:t>
            </a:r>
            <a:r>
              <a:rPr lang="en-US" altLang="en-US" dirty="0"/>
              <a:t> to application programs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Ease of use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Virtualization</a:t>
            </a:r>
            <a:endParaRPr lang="ar-SA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Protects</a:t>
            </a:r>
            <a:r>
              <a:rPr lang="en-US" dirty="0"/>
              <a:t> resources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DBE3F-B5B9-3749-834C-3A2B647D2E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11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429095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 View of Operating System Services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9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9" y="1596341"/>
            <a:ext cx="9975333" cy="4979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CCE18-C77F-3945-A25E-0AE31B340F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12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774327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9FD81-328B-7343-AE1E-975224EA9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an OS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B6A90-8B57-4046-9DE7-9EAD58402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main enabling mechanisms: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Interrupts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Dual-mode operation of the CPU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Kernel mode and user mode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0FC6B-2C67-544A-B17E-BA48F9699E3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70010-69F4-2543-B433-3C4DF00A8A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13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334056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Interrupts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Interrupt transfers control to the </a:t>
            </a:r>
            <a:r>
              <a:rPr lang="en-US" altLang="en-US" dirty="0">
                <a:solidFill>
                  <a:srgbClr val="FF0000"/>
                </a:solidFill>
              </a:rPr>
              <a:t>interrupt service routine</a:t>
            </a:r>
            <a:r>
              <a:rPr lang="en-US" altLang="en-US" dirty="0"/>
              <a:t> (ISR)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ISRs are segments of code that determine what </a:t>
            </a:r>
            <a:r>
              <a:rPr lang="en-US" altLang="en-US" dirty="0">
                <a:solidFill>
                  <a:srgbClr val="FF0000"/>
                </a:solidFill>
              </a:rPr>
              <a:t>action</a:t>
            </a:r>
            <a:r>
              <a:rPr lang="en-US" altLang="en-US" dirty="0"/>
              <a:t> should be taken for each type of interrupt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The</a:t>
            </a:r>
            <a:r>
              <a:rPr lang="en-US" altLang="en-US" b="1" dirty="0">
                <a:solidFill>
                  <a:srgbClr val="3366FF"/>
                </a:solidFill>
              </a:rPr>
              <a:t> interrupt</a:t>
            </a:r>
            <a:r>
              <a:rPr lang="en-US" altLang="en-US" i="1" dirty="0"/>
              <a:t> </a:t>
            </a:r>
            <a:r>
              <a:rPr lang="en-US" altLang="en-US" b="1" dirty="0">
                <a:solidFill>
                  <a:srgbClr val="3366FF"/>
                </a:solidFill>
              </a:rPr>
              <a:t>vector</a:t>
            </a:r>
            <a:r>
              <a:rPr lang="en-US" altLang="en-US" dirty="0"/>
              <a:t> contains the addresses of all the service routines</a:t>
            </a:r>
            <a:endParaRPr lang="en-US" altLang="en-US" sz="1100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Hardware or software: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Hardware interrupt by one of the devices 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Software interrupt (</a:t>
            </a:r>
            <a:r>
              <a:rPr lang="en-US" altLang="en-US" b="1" dirty="0">
                <a:solidFill>
                  <a:srgbClr val="3366FF"/>
                </a:solidFill>
              </a:rPr>
              <a:t>exception </a:t>
            </a:r>
            <a:r>
              <a:rPr lang="en-US" altLang="en-US" dirty="0"/>
              <a:t>or </a:t>
            </a:r>
            <a:r>
              <a:rPr lang="en-US" altLang="en-US" b="1" dirty="0">
                <a:solidFill>
                  <a:srgbClr val="3366FF"/>
                </a:solidFill>
              </a:rPr>
              <a:t>trap):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Request for operating system service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Software error (e.g., division by zero)</a:t>
            </a:r>
            <a:endParaRPr lang="en-US" altLang="en-US" b="1" dirty="0">
              <a:solidFill>
                <a:srgbClr val="3366FF"/>
              </a:solidFill>
            </a:endParaRP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Other process problems include processes trying to modify each other’s or the operating system’s memory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en-US" sz="11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E3499-0E72-DF45-85DF-8C07F6AA7A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14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97645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Dual-mode Operation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3366FF"/>
                </a:solidFill>
              </a:rPr>
              <a:t>Dual-mode </a:t>
            </a:r>
            <a:r>
              <a:rPr lang="en-US" altLang="en-US" dirty="0"/>
              <a:t>operation allows OS to protect itself and other system components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3366FF"/>
                </a:solidFill>
              </a:rPr>
              <a:t>User mode </a:t>
            </a:r>
            <a:r>
              <a:rPr lang="en-US" altLang="en-US" dirty="0"/>
              <a:t>and </a:t>
            </a:r>
            <a:r>
              <a:rPr lang="en-US" altLang="en-US" b="1" dirty="0">
                <a:solidFill>
                  <a:srgbClr val="3366FF"/>
                </a:solidFill>
              </a:rPr>
              <a:t>kernel mode 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3366FF"/>
                </a:solidFill>
              </a:rPr>
              <a:t>Mode bit </a:t>
            </a:r>
            <a:r>
              <a:rPr lang="en-US" altLang="en-US" dirty="0"/>
              <a:t>provided by hardware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Provides ability to distinguish when system is running user code or kernel code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Some instructions designated as </a:t>
            </a:r>
            <a:r>
              <a:rPr lang="en-US" altLang="en-US" b="1" dirty="0">
                <a:solidFill>
                  <a:srgbClr val="3366FF"/>
                </a:solidFill>
              </a:rPr>
              <a:t>privileged</a:t>
            </a:r>
            <a:r>
              <a:rPr lang="en-US" altLang="en-US" dirty="0"/>
              <a:t>, only executable in kernel mode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System call changes mode to kernel, return from call resets it to user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Increasingly CPUs support multi-mode operations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3366FF"/>
                </a:solidFill>
              </a:rPr>
              <a:t>virtual machine manager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3366FF"/>
                </a:solidFill>
              </a:rPr>
              <a:t>VMM</a:t>
            </a:r>
            <a:r>
              <a:rPr lang="en-US" altLang="en-US" dirty="0"/>
              <a:t>) mode for guest </a:t>
            </a:r>
            <a:r>
              <a:rPr lang="en-US" altLang="en-US" b="1" dirty="0">
                <a:solidFill>
                  <a:srgbClr val="3366FF"/>
                </a:solidFill>
              </a:rPr>
              <a:t>VMs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en-US" sz="1764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51AFA0-D908-9D43-B3DC-5EB32BC6AB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15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668527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F911A-0E93-424D-A7C0-08F06F31A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an OS (roughly) work?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2A22AE-3222-084F-AF0E-62977A7107F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3089A9-D951-6946-8B68-837BC3A9B9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16</a:t>
            </a:fld>
            <a:endParaRPr lang="en-GB" alt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6DCB847-9F1D-5341-9DFE-78012BEBC0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003300"/>
            <a:ext cx="9855174" cy="656748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19ADCD0-87D2-0843-914C-98284C40A28E}"/>
              </a:ext>
            </a:extLst>
          </p:cNvPr>
          <p:cNvSpPr/>
          <p:nvPr/>
        </p:nvSpPr>
        <p:spPr bwMode="auto">
          <a:xfrm>
            <a:off x="1586753" y="1896035"/>
            <a:ext cx="2770094" cy="281043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1D625A-B9EB-944A-A8F5-EB85C3422A8C}"/>
              </a:ext>
            </a:extLst>
          </p:cNvPr>
          <p:cNvSpPr/>
          <p:nvPr/>
        </p:nvSpPr>
        <p:spPr bwMode="auto">
          <a:xfrm>
            <a:off x="4927586" y="1142999"/>
            <a:ext cx="4781190" cy="478715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2" name="Left-Right Arrow 11">
            <a:extLst>
              <a:ext uri="{FF2B5EF4-FFF2-40B4-BE49-F238E27FC236}">
                <a16:creationId xmlns:a16="http://schemas.microsoft.com/office/drawing/2014/main" id="{131A95A6-F759-5E46-90F7-2F8B57EDA500}"/>
              </a:ext>
            </a:extLst>
          </p:cNvPr>
          <p:cNvSpPr/>
          <p:nvPr/>
        </p:nvSpPr>
        <p:spPr bwMode="auto">
          <a:xfrm>
            <a:off x="4356847" y="3065929"/>
            <a:ext cx="570739" cy="363071"/>
          </a:xfrm>
          <a:prstGeom prst="leftRightArrow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067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Goal and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/>
            <a:r>
              <a:rPr lang="en-US" dirty="0"/>
              <a:t>Continue to demystify a good portion of the </a:t>
            </a:r>
            <a:r>
              <a:rPr lang="en-US" b="1" dirty="0">
                <a:solidFill>
                  <a:srgbClr val="FF0000"/>
                </a:solidFill>
              </a:rPr>
              <a:t>magic</a:t>
            </a:r>
            <a:r>
              <a:rPr lang="en-US" dirty="0"/>
              <a:t> about how computers work so that you can write more </a:t>
            </a:r>
            <a:r>
              <a:rPr lang="en-US" b="1" dirty="0">
                <a:solidFill>
                  <a:srgbClr val="FF0000"/>
                </a:solidFill>
              </a:rPr>
              <a:t>efficient</a:t>
            </a:r>
            <a:r>
              <a:rPr lang="en-US" dirty="0"/>
              <a:t> programs</a:t>
            </a:r>
          </a:p>
          <a:p>
            <a:pPr marL="0" indent="0"/>
            <a:endParaRPr lang="en-US" dirty="0"/>
          </a:p>
          <a:p>
            <a:pPr marL="0" indent="0"/>
            <a:r>
              <a:rPr lang="en-US" dirty="0"/>
              <a:t>The specific objectives are: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Modify and compile the Linux kernel to </a:t>
            </a:r>
            <a:r>
              <a:rPr lang="en-US" b="1" dirty="0">
                <a:solidFill>
                  <a:srgbClr val="FF0000"/>
                </a:solidFill>
              </a:rPr>
              <a:t>add system calls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Write </a:t>
            </a:r>
            <a:r>
              <a:rPr lang="en-US" b="1" dirty="0">
                <a:solidFill>
                  <a:srgbClr val="FF0000"/>
                </a:solidFill>
              </a:rPr>
              <a:t>multi-process/multi-thread</a:t>
            </a:r>
            <a:r>
              <a:rPr lang="en-US" dirty="0"/>
              <a:t> programs free from race conditions and deadlocks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Simulate page-replacement algorithms for </a:t>
            </a:r>
            <a:r>
              <a:rPr lang="en-US" b="1" dirty="0">
                <a:solidFill>
                  <a:srgbClr val="FF0000"/>
                </a:solidFill>
              </a:rPr>
              <a:t>virtual memory</a:t>
            </a:r>
            <a:r>
              <a:rPr lang="en-US" dirty="0"/>
              <a:t>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Implement a user-land </a:t>
            </a:r>
            <a:r>
              <a:rPr lang="en-US" b="1" dirty="0">
                <a:solidFill>
                  <a:srgbClr val="FF0000"/>
                </a:solidFill>
              </a:rPr>
              <a:t>file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A0AE1-8EE4-0B4D-91B4-D6857C59EC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501765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Contact Info</a:t>
            </a:r>
          </a:p>
        </p:txBody>
      </p:sp>
      <p:sp>
        <p:nvSpPr>
          <p:cNvPr id="4099" name="Content Placeholder 1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b="1" dirty="0"/>
              <a:t>Course website: </a:t>
            </a:r>
            <a:r>
              <a:rPr lang="en-US" altLang="en-US" dirty="0"/>
              <a:t>http://</a:t>
            </a:r>
            <a:r>
              <a:rPr lang="en-US" altLang="en-US">
                <a:solidFill>
                  <a:schemeClr val="tx1"/>
                </a:solidFill>
              </a:rPr>
              <a:t>www.cs.pitt.edu</a:t>
            </a:r>
            <a:r>
              <a:rPr lang="en-US" altLang="en-US" dirty="0">
                <a:solidFill>
                  <a:schemeClr val="tx1"/>
                </a:solidFill>
              </a:rPr>
              <a:t>/~</a:t>
            </a:r>
            <a:r>
              <a:rPr lang="en-US" altLang="en-US">
                <a:solidFill>
                  <a:schemeClr val="tx1"/>
                </a:solidFill>
              </a:rPr>
              <a:t>skhattab</a:t>
            </a:r>
            <a:r>
              <a:rPr lang="en-US" altLang="en-US" dirty="0">
                <a:solidFill>
                  <a:schemeClr val="tx1"/>
                </a:solidFill>
              </a:rPr>
              <a:t>/</a:t>
            </a:r>
            <a:r>
              <a:rPr lang="en-US" altLang="en-US">
                <a:solidFill>
                  <a:schemeClr val="tx1"/>
                </a:solidFill>
              </a:rPr>
              <a:t>cs1550</a:t>
            </a:r>
            <a:r>
              <a:rPr lang="en-US" altLang="en-US" dirty="0">
                <a:solidFill>
                  <a:schemeClr val="tx1"/>
                </a:solidFill>
              </a:rPr>
              <a:t>/</a:t>
            </a:r>
            <a:endParaRPr lang="en-US" altLang="en-US" b="1"/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b="1" dirty="0"/>
              <a:t>Instructor: </a:t>
            </a:r>
            <a:r>
              <a:rPr lang="en-US" altLang="en-US" dirty="0"/>
              <a:t>Sherif Khattab  ksm73@pitt.edu</a:t>
            </a:r>
            <a:endParaRPr lang="en-US" altLang="en-US"/>
          </a:p>
          <a:p>
            <a:pPr>
              <a:lnSpc>
                <a:spcPct val="120000"/>
              </a:lnSpc>
            </a:pPr>
            <a:r>
              <a:rPr lang="en-US" altLang="en-US" dirty="0"/>
              <a:t>OH: https://</a:t>
            </a:r>
            <a:r>
              <a:rPr lang="en-US" altLang="en-US"/>
              <a:t>khattab.youcanbook.me</a:t>
            </a:r>
          </a:p>
          <a:p>
            <a:pPr lvl="1"/>
            <a:r>
              <a:rPr lang="en-US" err="1"/>
              <a:t>TuTh</a:t>
            </a:r>
            <a:r>
              <a:rPr lang="en-US"/>
              <a:t>: 16:30-19:30 (remote until Jan 26 then in-person/remote)</a:t>
            </a:r>
            <a:endParaRPr lang="en-US" sz="2400"/>
          </a:p>
          <a:p>
            <a:pPr lvl="1"/>
            <a:r>
              <a:rPr lang="en-US"/>
              <a:t>F: 16:00-18:00 (</a:t>
            </a:r>
            <a:r>
              <a:rPr lang="en-US" b="1"/>
              <a:t>remote only for the entire term</a:t>
            </a:r>
            <a:r>
              <a:rPr lang="en-US"/>
              <a:t>)</a:t>
            </a:r>
            <a:endParaRPr lang="en-US" sz="2400"/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6307 </a:t>
            </a:r>
            <a:r>
              <a:rPr lang="en-US" altLang="en-US" err="1"/>
              <a:t>Sennott</a:t>
            </a:r>
            <a:r>
              <a:rPr lang="en-US" altLang="en-US" dirty="0"/>
              <a:t> Square, Virtual Office: https://pitt.zoom.us/my/khattab</a:t>
            </a:r>
            <a:endParaRPr lang="en-US" altLang="en-US"/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b="1" dirty="0"/>
              <a:t>Teaching Team:</a:t>
            </a:r>
            <a:endParaRPr lang="en-US" altLang="en-US" b="1"/>
          </a:p>
          <a:p>
            <a:pPr lvl="1">
              <a:lnSpc>
                <a:spcPct val="120000"/>
              </a:lnSpc>
            </a:pPr>
            <a:r>
              <a:rPr lang="en-US" altLang="en-US"/>
              <a:t>TBD</a:t>
            </a:r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Recitations start this week!</a:t>
            </a:r>
            <a:endParaRPr lang="en-US"/>
          </a:p>
          <a:p>
            <a:pPr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b="1" dirty="0"/>
              <a:t>Communication</a:t>
            </a:r>
            <a:endParaRPr lang="en-US" altLang="en-US" b="1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en-US" dirty="0"/>
              <a:t>End of week newsletter</a:t>
            </a:r>
            <a:endParaRPr lang="en-US" altLang="en-US"/>
          </a:p>
          <a:p>
            <a:pPr marL="971550" lvl="1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en-US" dirty="0"/>
              <a:t>Piazza (</a:t>
            </a:r>
            <a:r>
              <a:rPr lang="en-US" altLang="en-US" b="1" dirty="0"/>
              <a:t>Please expect a response within 72 hours)</a:t>
            </a:r>
            <a:endParaRPr lang="en-US" altLang="en-US" b="1"/>
          </a:p>
          <a:p>
            <a:pPr marL="1314450" lvl="2" indent="-514350">
              <a:lnSpc>
                <a:spcPct val="120000"/>
              </a:lnSpc>
              <a:buFont typeface="+mj-lt"/>
              <a:buAutoNum type="arabicPeriod"/>
            </a:pPr>
            <a:r>
              <a:rPr lang="en-US" altLang="en-US"/>
              <a:t>Email not recommended!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591F8A-B028-334D-853A-F08B20ED92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2450406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Textbook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  <a:p>
            <a:pPr algn="ctr"/>
            <a:r>
              <a:rPr lang="en-US" sz="2400" b="1" dirty="0">
                <a:solidFill>
                  <a:schemeClr val="tx1"/>
                </a:solidFill>
              </a:rPr>
              <a:t>Operating System Concepts (9</a:t>
            </a:r>
            <a:r>
              <a:rPr lang="en-US" sz="2400" b="1" baseline="30000" dirty="0">
                <a:solidFill>
                  <a:schemeClr val="tx1"/>
                </a:solidFill>
              </a:rPr>
              <a:t>th</a:t>
            </a:r>
            <a:r>
              <a:rPr lang="en-US" sz="2400" b="1" dirty="0">
                <a:solidFill>
                  <a:schemeClr val="tx1"/>
                </a:solidFill>
              </a:rPr>
              <a:t> Edition) </a:t>
            </a:r>
          </a:p>
          <a:p>
            <a:pPr marL="0" indent="0" algn="ctr"/>
            <a:r>
              <a:rPr lang="en-US" sz="2400" dirty="0" err="1">
                <a:solidFill>
                  <a:schemeClr val="tx1"/>
                </a:solidFill>
              </a:rPr>
              <a:t>Silberschatz</a:t>
            </a:r>
            <a:r>
              <a:rPr lang="en-US" sz="2400" dirty="0">
                <a:solidFill>
                  <a:schemeClr val="tx1"/>
                </a:solidFill>
              </a:rPr>
              <a:t>, Galvin, and Gagne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pic>
        <p:nvPicPr>
          <p:cNvPr id="1026" name="Picture 2" descr="Cover 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8408" y="1450975"/>
            <a:ext cx="2619478" cy="3742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47D9AA-97AC-6345-81F2-273E18C09D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4</a:t>
            </a:fld>
            <a:endParaRPr lang="en-GB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Grading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en-US" b="1" dirty="0"/>
              <a:t>40% </a:t>
            </a:r>
            <a:r>
              <a:rPr lang="en-US" altLang="en-US" dirty="0"/>
              <a:t>on 4 projects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/>
              <a:t>System programming using 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/>
              <a:t>Posted on </a:t>
            </a:r>
            <a:r>
              <a:rPr lang="en-US" altLang="en-US" b="1" dirty="0"/>
              <a:t>Canvas </a:t>
            </a:r>
            <a:r>
              <a:rPr lang="en-US" altLang="en-US" dirty="0"/>
              <a:t>and submitted on </a:t>
            </a:r>
            <a:r>
              <a:rPr lang="en-US" altLang="en-US" b="1" dirty="0"/>
              <a:t>Gradescope (auto-graded)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b="1" dirty="0"/>
              <a:t>20% </a:t>
            </a:r>
            <a:r>
              <a:rPr lang="en-US" altLang="en-US" dirty="0"/>
              <a:t>on two exams: 12% on higher and 8% on lower</a:t>
            </a:r>
            <a:endParaRPr lang="en-US" alt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b="1" dirty="0"/>
              <a:t>18% </a:t>
            </a:r>
            <a:r>
              <a:rPr lang="en-US" altLang="en-US" dirty="0"/>
              <a:t>on weekly homework assignments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b="1" dirty="0"/>
              <a:t>14% </a:t>
            </a:r>
            <a:r>
              <a:rPr lang="en-US" altLang="en-US" dirty="0"/>
              <a:t>recitation: 5 labs using MIT’s Xv6 operating system and 4 quizzes on the projects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8% </a:t>
            </a:r>
            <a:r>
              <a:rPr lang="en-US" dirty="0"/>
              <a:t>in-class Tophat questions and discussions</a:t>
            </a:r>
            <a:endParaRPr lang="en-US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B57A3-65EA-FB4B-970B-2C6E89DD27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5</a:t>
            </a:fld>
            <a:endParaRPr lang="en-GB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5E616-94C7-3A4A-8CED-FBB92329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Canvas 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A96EA-95D2-FF4C-AA7E-C120DE2C98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Lectures posted on Tophat by end of each lecture day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Lecture and recitation recordings under Panopto Video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Pre- and Post-course test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Piazza for discussion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Gradescope and autograding policies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Homework attempts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Academic Integrity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NameCoach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75C663-577D-134C-88D3-4195DF40349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EC72CD-BF3D-D54D-9811-7597911584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6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99944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E964E-1576-004E-9BF4-D93A604B2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050E9-E1A3-AC4F-885B-8D153CF75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Your continuous feedback is important!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Anonymous Qualtrics survey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Midterm and Final OMET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Your engagement is valued and encouraged.</a:t>
            </a:r>
          </a:p>
          <a:p>
            <a:pPr marL="0" indent="0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74C867-BBAA-C645-AE33-39B3FD2CE9F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B430F7-869C-AB4C-A978-C1FF8E79B0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7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279367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9ED3F-7362-B941-A239-57F414B9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structure (mostly)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CF243-ABA5-6542-9690-D50151693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82D4B8-EF29-8749-99AE-FB6C6D7DB8D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A3884C-5122-DA48-9323-F7E11190189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8</a:t>
            </a:fld>
            <a:endParaRPr lang="en-GB" alt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4C17158-A2E3-4336-B318-AA7BC94FA0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1345928"/>
              </p:ext>
            </p:extLst>
          </p:nvPr>
        </p:nvGraphicFramePr>
        <p:xfrm>
          <a:off x="353622" y="806571"/>
          <a:ext cx="9373379" cy="522962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281862">
                  <a:extLst>
                    <a:ext uri="{9D8B030D-6E8A-4147-A177-3AD203B41FA5}">
                      <a16:colId xmlns:a16="http://schemas.microsoft.com/office/drawing/2014/main" val="1944802012"/>
                    </a:ext>
                  </a:extLst>
                </a:gridCol>
                <a:gridCol w="6091517">
                  <a:extLst>
                    <a:ext uri="{9D8B030D-6E8A-4147-A177-3AD203B41FA5}">
                      <a16:colId xmlns:a16="http://schemas.microsoft.com/office/drawing/2014/main" val="3127143401"/>
                    </a:ext>
                  </a:extLst>
                </a:gridCol>
              </a:tblGrid>
              <a:tr h="595784">
                <a:tc>
                  <a:txBody>
                    <a:bodyPr/>
                    <a:lstStyle/>
                    <a:p>
                      <a:r>
                        <a:rPr lang="en-US" sz="280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38813"/>
                  </a:ext>
                </a:extLst>
              </a:tr>
              <a:tr h="59578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/>
                        <a:t>~5 min before and after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Informal chat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907885"/>
                  </a:ext>
                </a:extLst>
              </a:tr>
              <a:tr h="1469056">
                <a:tc>
                  <a:txBody>
                    <a:bodyPr/>
                    <a:lstStyle/>
                    <a:p>
                      <a:r>
                        <a:rPr lang="en-US" sz="2800" dirty="0"/>
                        <a:t>~25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Announcements, review of reflections, and QA </a:t>
                      </a:r>
                      <a:r>
                        <a:rPr lang="en-US" sz="2800"/>
                        <a:t>on projects/</a:t>
                      </a:r>
                      <a:r>
                        <a:rPr lang="en-US" sz="2800" dirty="0"/>
                        <a:t>labs/homework problems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190974"/>
                  </a:ext>
                </a:extLst>
              </a:tr>
              <a:tr h="595784">
                <a:tc>
                  <a:txBody>
                    <a:bodyPr/>
                    <a:lstStyle/>
                    <a:p>
                      <a:r>
                        <a:rPr lang="en-US" sz="2800" dirty="0"/>
                        <a:t>~40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Lecturing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4847893"/>
                  </a:ext>
                </a:extLst>
              </a:tr>
              <a:tr h="1028339">
                <a:tc>
                  <a:txBody>
                    <a:bodyPr/>
                    <a:lstStyle/>
                    <a:p>
                      <a:r>
                        <a:rPr lang="en-US" sz="2800"/>
                        <a:t>~5 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Tophat questions and/or activities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805618"/>
                  </a:ext>
                </a:extLst>
              </a:tr>
              <a:tr h="595784">
                <a:tc>
                  <a:txBody>
                    <a:bodyPr/>
                    <a:lstStyle/>
                    <a:p>
                      <a:r>
                        <a:rPr lang="en-US" sz="2800"/>
                        <a:t>~5 minutes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QA and muddiest points/reflections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6081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0760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C8649-A915-ED4B-A9FF-BF5E44008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class (notoriously) hard?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D2D23-96A1-8648-BCF9-FCD8A61A2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Lots of concepts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Attend lectures and recitations (if you absolutely cannot attend live, watch the video recordings)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Study often!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Put effort into the weekly homework assignments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Projects are relatively hard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Refresh your C programming and GDB debugging skills (CS 0449!)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dirty="0"/>
              <a:t>Start early and show up to office hours!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BC2E9E-70DD-BD45-B926-F645828BDCE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EA5479-04F2-AA4E-B661-D1823B2FC89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9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033710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8066</TotalTime>
  <Words>893</Words>
  <Application>Microsoft Macintosh PowerPoint</Application>
  <PresentationFormat>Custom</PresentationFormat>
  <Paragraphs>151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Helvetica</vt:lpstr>
      <vt:lpstr>Times New Roman</vt:lpstr>
      <vt:lpstr>Office Theme</vt:lpstr>
      <vt:lpstr>Introduction to Operating Systems CS 1550</vt:lpstr>
      <vt:lpstr>Course Goal and Objectives</vt:lpstr>
      <vt:lpstr>Contact Info</vt:lpstr>
      <vt:lpstr>Textbook</vt:lpstr>
      <vt:lpstr>Grading</vt:lpstr>
      <vt:lpstr>Canvas Walkthrough</vt:lpstr>
      <vt:lpstr>Expectations</vt:lpstr>
      <vt:lpstr>Lecture structure (mostly)</vt:lpstr>
      <vt:lpstr>Why is this class (notoriously) hard?</vt:lpstr>
      <vt:lpstr>What is an Operating System?</vt:lpstr>
      <vt:lpstr>What does an OS do?</vt:lpstr>
      <vt:lpstr>A View of Operating System Services</vt:lpstr>
      <vt:lpstr>How does an OS work?</vt:lpstr>
      <vt:lpstr>Interrupts</vt:lpstr>
      <vt:lpstr>Dual-mode Operation</vt:lpstr>
      <vt:lpstr>How does an OS (roughly) work?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141</cp:revision>
  <cp:lastPrinted>2019-05-14T13:26:55Z</cp:lastPrinted>
  <dcterms:modified xsi:type="dcterms:W3CDTF">2022-01-11T13:16:31Z</dcterms:modified>
</cp:coreProperties>
</file>